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98" r:id="rId17"/>
    <p:sldId id="263" r:id="rId18"/>
    <p:sldId id="277" r:id="rId19"/>
    <p:sldId id="278" r:id="rId20"/>
    <p:sldId id="279" r:id="rId21"/>
    <p:sldId id="285" r:id="rId22"/>
    <p:sldId id="295" r:id="rId23"/>
    <p:sldId id="299" r:id="rId24"/>
    <p:sldId id="286" r:id="rId25"/>
    <p:sldId id="287" r:id="rId26"/>
    <p:sldId id="291" r:id="rId27"/>
    <p:sldId id="288" r:id="rId28"/>
    <p:sldId id="289" r:id="rId29"/>
    <p:sldId id="290" r:id="rId30"/>
    <p:sldId id="297" r:id="rId31"/>
    <p:sldId id="264" r:id="rId32"/>
    <p:sldId id="292" r:id="rId33"/>
    <p:sldId id="293" r:id="rId34"/>
    <p:sldId id="294" r:id="rId35"/>
    <p:sldId id="296" r:id="rId36"/>
    <p:sldId id="265" r:id="rId37"/>
    <p:sldId id="280" r:id="rId38"/>
    <p:sldId id="281" r:id="rId39"/>
    <p:sldId id="28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3EA-C3BD-4A09-B0E3-F98991530136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0F19-C31C-4C1D-9388-70A1A333A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CA" b="1" dirty="0" smtClean="0"/>
              <a:t>Remote Energy Security Technologies Collaborative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chemeClr val="tx1"/>
                </a:solidFill>
              </a:rPr>
              <a:t>Helping remote communities kick their oil addiction</a:t>
            </a:r>
            <a:endParaRPr lang="en-CA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restco.ca/RESTCo%20Page%20He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what’s the alternative?</a:t>
            </a:r>
          </a:p>
          <a:p>
            <a:pPr marL="796925" indent="-742950">
              <a:buFont typeface="+mj-lt"/>
              <a:buAutoNum type="arabicPeriod"/>
            </a:pPr>
            <a:r>
              <a:rPr lang="en-CA" sz="4400" b="1" dirty="0" smtClean="0"/>
              <a:t>Energy efficient, healthy, robust, adaptable, transportable housing designed for the north, </a:t>
            </a:r>
            <a:br>
              <a:rPr lang="en-CA" sz="4400" b="1" dirty="0" smtClean="0"/>
            </a:br>
            <a:r>
              <a:rPr lang="en-CA" sz="4400" b="1" dirty="0" smtClean="0"/>
              <a:t>by the north</a:t>
            </a:r>
          </a:p>
          <a:p>
            <a:pPr marL="539750" indent="-485775" algn="ctr"/>
            <a:r>
              <a:rPr lang="en-CA" sz="6600" b="1" dirty="0" smtClean="0"/>
              <a:t>TRIFLEX Housing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6600" b="1" dirty="0" smtClean="0"/>
              <a:t>TRIFLEX Housing</a:t>
            </a:r>
          </a:p>
          <a:p>
            <a:pPr marL="87313" indent="-33338"/>
            <a:endParaRPr lang="en-CA" sz="4400" b="1" dirty="0" smtClean="0"/>
          </a:p>
          <a:p>
            <a:pPr marL="87313" indent="-33338"/>
            <a:r>
              <a:rPr lang="en-CA" sz="4400" b="1" dirty="0" smtClean="0"/>
              <a:t>Accommodates permafrost by using 3 adjustable points to carry the entire structure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6600" b="1" dirty="0" smtClean="0"/>
              <a:t>TRIFLEX Housing</a:t>
            </a:r>
          </a:p>
          <a:p>
            <a:pPr marL="87313" indent="-33338"/>
            <a:endParaRPr lang="en-CA" sz="4400" b="1" dirty="0" smtClean="0"/>
          </a:p>
          <a:p>
            <a:pPr marL="87313" indent="-33338"/>
            <a:r>
              <a:rPr lang="en-CA" sz="4400" b="1" dirty="0" smtClean="0"/>
              <a:t>Extremely energy efficient due to high insulation, structure sealing, energy recovery ventilator, LED lighting …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6600" b="1" dirty="0" smtClean="0"/>
              <a:t>TRIFLEX Housing</a:t>
            </a:r>
          </a:p>
          <a:p>
            <a:pPr marL="87313" indent="-33338"/>
            <a:endParaRPr lang="en-CA" sz="4400" b="1" dirty="0" smtClean="0"/>
          </a:p>
          <a:p>
            <a:pPr marL="87313" indent="-33338"/>
            <a:r>
              <a:rPr lang="en-CA" sz="4400" b="1" dirty="0" smtClean="0"/>
              <a:t>Robust enough to be transported after construction if necessary, using 3 foundation points on skis, wheels or floats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6600" b="1" dirty="0" smtClean="0"/>
              <a:t>TRIFLEX Housing</a:t>
            </a:r>
          </a:p>
          <a:p>
            <a:pPr marL="87313" indent="-33338"/>
            <a:endParaRPr lang="en-CA" sz="4400" b="1" dirty="0" smtClean="0"/>
          </a:p>
          <a:p>
            <a:pPr marL="87313" indent="-33338"/>
            <a:r>
              <a:rPr lang="en-CA" sz="4400" b="1" dirty="0" smtClean="0"/>
              <a:t>No interior load-bearing walls means complete flexibility in designing interior, or use of movable walls to retain flexibility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022358" cy="50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6600" b="1" dirty="0" smtClean="0"/>
              <a:t>TRIFLEX Housing</a:t>
            </a:r>
          </a:p>
          <a:p>
            <a:pPr marL="87313" indent="-33338"/>
            <a:endParaRPr lang="en-CA" sz="4400" b="1" dirty="0" smtClean="0"/>
          </a:p>
          <a:p>
            <a:pPr marL="982663" indent="-33338"/>
            <a:r>
              <a:rPr lang="en-CA" sz="4400" b="1" dirty="0" smtClean="0"/>
              <a:t>3 foundation points</a:t>
            </a:r>
          </a:p>
          <a:p>
            <a:pPr marL="982663" indent="-33338"/>
            <a:r>
              <a:rPr lang="en-CA" sz="4400" b="1" dirty="0" smtClean="0"/>
              <a:t>Flex place</a:t>
            </a:r>
          </a:p>
          <a:p>
            <a:pPr marL="982663" indent="-33338"/>
            <a:r>
              <a:rPr lang="en-CA" sz="4400" b="1" dirty="0" smtClean="0"/>
              <a:t>Flex interior layout</a:t>
            </a:r>
          </a:p>
          <a:p>
            <a:pPr marL="982663" indent="-33338"/>
            <a:r>
              <a:rPr lang="en-CA" sz="4400" b="1" dirty="0" smtClean="0"/>
              <a:t>Supports renewable energy production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what’s the alternative?</a:t>
            </a:r>
          </a:p>
          <a:p>
            <a:pPr marL="796925" indent="-742950">
              <a:buFont typeface="+mj-lt"/>
              <a:buAutoNum type="arabicPeriod" startAt="2"/>
            </a:pPr>
            <a:r>
              <a:rPr lang="en-CA" sz="4400" b="1" dirty="0" smtClean="0"/>
              <a:t>Local transportation that uses less or no oil-based fuels, such as electric and hybrid vehicles, in forms that fit the north:</a:t>
            </a:r>
            <a:br>
              <a:rPr lang="en-CA" sz="4400" b="1" dirty="0" smtClean="0"/>
            </a:br>
            <a:r>
              <a:rPr lang="en-CA" sz="4400" b="1" dirty="0" smtClean="0"/>
              <a:t>ATVs, boats, trucks, and snowmobiles</a:t>
            </a:r>
            <a:endParaRPr lang="en-CA" sz="6600" b="1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>
              <a:spcAft>
                <a:spcPts val="600"/>
              </a:spcAft>
            </a:pPr>
            <a:r>
              <a:rPr lang="en-CA" sz="4400" b="1" dirty="0" smtClean="0"/>
              <a:t>Electric &amp; Hybrid Vehicles</a:t>
            </a:r>
          </a:p>
          <a:p>
            <a:pPr marL="87313" indent="-33338">
              <a:spcAft>
                <a:spcPts val="600"/>
              </a:spcAft>
            </a:pPr>
            <a:r>
              <a:rPr lang="en-CA" sz="4400" b="1" dirty="0" smtClean="0"/>
              <a:t>Modern advanced batteries, with proper thermal management, can deal with cold temperatures</a:t>
            </a:r>
          </a:p>
          <a:p>
            <a:pPr marL="87313" indent="-33338"/>
            <a:r>
              <a:rPr lang="en-CA" sz="4400" b="1" dirty="0" smtClean="0"/>
              <a:t>Large vehicle batteries can store energy to power a house if there is a power outage</a:t>
            </a:r>
            <a:endParaRPr lang="en-CA" sz="6600" b="1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Electric &amp; Hybrid Vehicles</a:t>
            </a:r>
          </a:p>
          <a:p>
            <a:pPr marL="87313" indent="-33338"/>
            <a:r>
              <a:rPr lang="en-CA" sz="4400" b="1" dirty="0" smtClean="0"/>
              <a:t>In remote communities, roads are short, so range is usually not a big issue</a:t>
            </a:r>
          </a:p>
          <a:p>
            <a:pPr marL="87313" indent="-33338"/>
            <a:r>
              <a:rPr lang="en-CA" sz="4400" b="1" dirty="0" smtClean="0"/>
              <a:t>A small electric truck can travel a useful distance on the electricity used by a block heater so the diesel or gasoline truck can start</a:t>
            </a:r>
            <a:endParaRPr lang="en-CA" sz="6600" b="1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479715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Heating fuel, diesel, gasoline, propane, kerosene:</a:t>
            </a:r>
          </a:p>
          <a:p>
            <a:r>
              <a:rPr lang="en-CA" sz="2800" b="1" dirty="0"/>
              <a:t> </a:t>
            </a:r>
            <a:r>
              <a:rPr lang="en-CA" sz="2800" b="1" dirty="0" smtClean="0"/>
              <a:t>it all comes from oil – produced and refined in the south.</a:t>
            </a:r>
            <a:endParaRPr lang="en-C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9030" cy="4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3715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8691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smtClean="0"/>
              <a:t>Mid-range electric-hybrid Euclid-Hitachi truck</a:t>
            </a:r>
            <a:br>
              <a:rPr lang="en-CA" sz="3200" b="1" dirty="0" smtClean="0"/>
            </a:br>
            <a:r>
              <a:rPr lang="en-CA" sz="3200" b="1" dirty="0" smtClean="0"/>
              <a:t>Payload:  255 tonnes (other sizes available)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err="1" smtClean="0"/>
              <a:t>Balqon</a:t>
            </a:r>
            <a:r>
              <a:rPr lang="en-CA" sz="3200" b="1" dirty="0" smtClean="0"/>
              <a:t> medium all-electric truck, 100 km/h, </a:t>
            </a:r>
            <a:br>
              <a:rPr lang="en-CA" sz="3200" b="1" dirty="0" smtClean="0"/>
            </a:br>
            <a:r>
              <a:rPr lang="en-CA" sz="3200" b="1" dirty="0" smtClean="0"/>
              <a:t>4 tonne capacity, 150 km range, 3 hr recharge</a:t>
            </a:r>
          </a:p>
          <a:p>
            <a:pPr marL="87313" indent="-33338" algn="ctr"/>
            <a:r>
              <a:rPr lang="en-CA" sz="3200" b="1" dirty="0" smtClean="0"/>
              <a:t>Suitable for hauling water, septic waste</a:t>
            </a:r>
          </a:p>
        </p:txBody>
      </p:sp>
      <p:pic>
        <p:nvPicPr>
          <p:cNvPr id="4098" name="Picture 2" descr="http://www.blogcdn.com/green.autoblog.com/media/2011/08/balqon-mule-m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5323449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36510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Isuzu NPR converted to electric and customized in Canada.  </a:t>
            </a:r>
            <a:r>
              <a:rPr lang="en-CA" sz="3200" b="1" dirty="0" smtClean="0"/>
              <a:t>40 km/h, up to 5 tonne payload, 30-80 km range (depends on battery option chosen)</a:t>
            </a:r>
            <a:endParaRPr lang="en-C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4752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221088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A light duty (3/4 ton) extended range electric truck (hybrid) for the North (50 km electric, 600 km gasoline range per charge)</a:t>
            </a:r>
            <a:endParaRPr lang="en-CA" sz="3200" b="1" dirty="0"/>
          </a:p>
        </p:txBody>
      </p:sp>
      <p:pic>
        <p:nvPicPr>
          <p:cNvPr id="9" name="Picture 2" descr="http://www.viamotors.com/wp-content/uploads/VIA-Truck-Electrified-Extended-Cab-gray-b-300x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912768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err="1" smtClean="0"/>
              <a:t>Nemo</a:t>
            </a:r>
            <a:r>
              <a:rPr lang="en-CA" sz="3200" b="1" dirty="0" smtClean="0"/>
              <a:t> all-electric truck, 40 km/h, </a:t>
            </a:r>
            <a:br>
              <a:rPr lang="en-CA" sz="3200" b="1" dirty="0" smtClean="0"/>
            </a:br>
            <a:r>
              <a:rPr lang="en-CA" sz="3200" b="1" dirty="0" smtClean="0"/>
              <a:t>500 kg capacity, 100+ km range, 3 hr recharge</a:t>
            </a:r>
          </a:p>
          <a:p>
            <a:pPr marL="87313" indent="-33338" algn="ctr"/>
            <a:r>
              <a:rPr lang="en-CA" sz="3200" b="1" dirty="0" smtClean="0"/>
              <a:t>Suitable for maintenance, service workers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5112568" cy="34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82619"/>
            <a:ext cx="7056784" cy="46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More Electric Snowmobiles</a:t>
            </a:r>
            <a:endParaRPr lang="en-CA" sz="3200" dirty="0"/>
          </a:p>
        </p:txBody>
      </p:sp>
      <p:pic>
        <p:nvPicPr>
          <p:cNvPr id="7" name="Picture 2" descr="Simon Ouellette, seen aboard the McGill electric snowmobilein Val d'Isere, France, got to witness John Kucera become the first ever Canadian man to win an FIS Alpine World Championship. / Photo courtesy Simon Ouel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571750" cy="1933576"/>
          </a:xfrm>
          <a:prstGeom prst="rect">
            <a:avLst/>
          </a:prstGeom>
          <a:noFill/>
        </p:spPr>
      </p:pic>
      <p:pic>
        <p:nvPicPr>
          <p:cNvPr id="8" name="Picture 4" descr="http://www.mcgill.ca/files/reporter/3914snowmob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838575" cy="2114550"/>
          </a:xfrm>
          <a:prstGeom prst="rect">
            <a:avLst/>
          </a:prstGeom>
          <a:noFill/>
        </p:spPr>
      </p:pic>
      <p:pic>
        <p:nvPicPr>
          <p:cNvPr id="9" name="Picture 6" descr="http://2.bp.blogspot.com/_2iacfFTUzCM/S7-Kpfm3YnI/AAAAAAAAA0w/sL1LaFxOo-8/s1600/clean-snowmobile-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32856"/>
            <a:ext cx="5040560" cy="3420191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45058" name="AutoShape 2" descr="mailbox://C:/Users/Darryl/AppData/Roaming/Thunderbird/Profiles/y0fv3fee.default/Mail/Local%20Folders/EVs.sbd/Snow%20machines?number=1247433&amp;part=1.2&amp;type=image/jpeg&amp;filename=Samak%20floating%20w%202%20pers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28701"/>
            <a:ext cx="5904656" cy="39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smtClean="0"/>
              <a:t>What if your quiet, electric snowmobile could float?  ‘</a:t>
            </a:r>
            <a:r>
              <a:rPr lang="en-CA" sz="3200" b="1" dirty="0" err="1" smtClean="0"/>
              <a:t>Snowmoboat</a:t>
            </a:r>
            <a:r>
              <a:rPr lang="en-CA" sz="3200" b="1" dirty="0" smtClean="0"/>
              <a:t>’:  survive thin ice. 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45058" name="AutoShape 2" descr="mailbox://C:/Users/Darryl/AppData/Roaming/Thunderbird/Profiles/y0fv3fee.default/Mail/Local%20Folders/EVs.sbd/Snow%20machines?number=1247433&amp;part=1.2&amp;type=image/jpeg&amp;filename=Samak%20floating%20w%202%20pers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39552" y="494116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smtClean="0"/>
              <a:t>Polaris 2014 Electric Ranger ATV</a:t>
            </a:r>
          </a:p>
        </p:txBody>
      </p:sp>
      <p:pic>
        <p:nvPicPr>
          <p:cNvPr id="9" name="Picture 2" descr="http://cdn.polarisindustries.com/fy8n9trq/orv/2014/img/model-page/ranger-ev-avalanche-gray/overview/media-viewer/images/large/3-qua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867525" cy="386715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45058" name="AutoShape 2" descr="mailbox://C:/Users/Darryl/AppData/Roaming/Thunderbird/Profiles/y0fv3fee.default/Mail/Local%20Folders/EVs.sbd/Snow%20machines?number=1247433&amp;part=1.2&amp;type=image/jpeg&amp;filename=Samak%20floating%20w%202%20pers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39552" y="494116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smtClean="0"/>
              <a:t>Electric Work Boat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832648" cy="349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3568" y="69269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highly valuable commodity: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Feedstock for plastics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Energy store from millions of years of collecting solar energy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Liquid makes for easy transfer and storage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Very high energy density</a:t>
            </a:r>
            <a:endParaRPr lang="en-CA" sz="44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Electric &amp; Hybrid Vehicles</a:t>
            </a:r>
          </a:p>
        </p:txBody>
      </p:sp>
      <p:sp>
        <p:nvSpPr>
          <p:cNvPr id="45058" name="AutoShape 2" descr="mailbox://C:/Users/Darryl/AppData/Roaming/Thunderbird/Profiles/y0fv3fee.default/Mail/Local%20Folders/EVs.sbd/Snow%20machines?number=1247433&amp;part=1.2&amp;type=image/jpeg&amp;filename=Samak%20floating%20w%202%20pers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39552" y="458112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 algn="ctr"/>
            <a:r>
              <a:rPr lang="en-CA" sz="3200" b="1" dirty="0" smtClean="0"/>
              <a:t>Larger power plants available if required</a:t>
            </a:r>
            <a:br>
              <a:rPr lang="en-CA" sz="3200" b="1" dirty="0" smtClean="0"/>
            </a:br>
            <a:r>
              <a:rPr lang="en-CA" sz="3200" b="1" dirty="0" smtClean="0"/>
              <a:t>(9500 horsepower </a:t>
            </a:r>
            <a:r>
              <a:rPr lang="en-CA" sz="3200" b="1" dirty="0" err="1" smtClean="0"/>
              <a:t>azipod</a:t>
            </a:r>
            <a:r>
              <a:rPr lang="en-CA" sz="3200" b="1" dirty="0" smtClean="0"/>
              <a:t> version shown)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50908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what’s the alternative?</a:t>
            </a:r>
          </a:p>
          <a:p>
            <a:pPr marL="796925" indent="-742950">
              <a:buFont typeface="+mj-lt"/>
              <a:buAutoNum type="arabicPeriod" startAt="3"/>
            </a:pPr>
            <a:r>
              <a:rPr lang="en-CA" sz="4400" b="1" dirty="0" smtClean="0"/>
              <a:t>Switching to renewable, local energy sources, such as tidal, ocean currents, submerged run-of-river, wind, solar …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Does it get windy in the north?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Kite </a:t>
            </a:r>
          </a:p>
          <a:p>
            <a:r>
              <a:rPr lang="en-CA" sz="3600" dirty="0" smtClean="0"/>
              <a:t>Skiing in Pang</a:t>
            </a:r>
            <a:endParaRPr lang="en-CA" sz="3600" dirty="0"/>
          </a:p>
        </p:txBody>
      </p:sp>
      <p:pic>
        <p:nvPicPr>
          <p:cNvPr id="7" name="Picture 2" descr="New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6679167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476672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lantagenet Cherokee" pitchFamily="18" charset="0"/>
              </a:rPr>
              <a:t>Wind turbines at Kotzebue, Alaska</a:t>
            </a:r>
          </a:p>
          <a:p>
            <a:endParaRPr lang="en-CA" sz="2800" dirty="0" smtClean="0">
              <a:latin typeface="Plantagenet Cherokee" pitchFamily="18" charset="0"/>
            </a:endParaRPr>
          </a:p>
          <a:p>
            <a:r>
              <a:rPr lang="en-CA" sz="2800" dirty="0" smtClean="0">
                <a:latin typeface="Plantagenet Cherokee" pitchFamily="18" charset="0"/>
              </a:rPr>
              <a:t>Average wind speeds in Pang are about 4 m/s (25 km/h), and blow from the west about 27% of the time.</a:t>
            </a:r>
            <a:endParaRPr lang="en-CA" sz="2800" dirty="0">
              <a:latin typeface="Plantagenet Cheroke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9625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33338"/>
            <a:r>
              <a:rPr lang="en-CA" sz="3600" b="1" dirty="0" smtClean="0"/>
              <a:t>Northern communities have more than wind resources</a:t>
            </a:r>
          </a:p>
          <a:p>
            <a:pPr marL="269875" indent="-215900">
              <a:buFont typeface="Arial" pitchFamily="34" charset="0"/>
              <a:buChar char="•"/>
            </a:pPr>
            <a:r>
              <a:rPr lang="en-CA" sz="3600" b="1" dirty="0" smtClean="0"/>
              <a:t>Eastern Nunavut has high tidal range</a:t>
            </a:r>
          </a:p>
          <a:p>
            <a:pPr marL="269875" indent="-215900">
              <a:buFont typeface="Arial" pitchFamily="34" charset="0"/>
              <a:buChar char="•"/>
            </a:pPr>
            <a:r>
              <a:rPr lang="en-CA" sz="3600" b="1" dirty="0" smtClean="0"/>
              <a:t>For 8 months a year, there is plenty of solar energy available</a:t>
            </a:r>
          </a:p>
          <a:p>
            <a:pPr marL="269875" indent="-215900">
              <a:buFont typeface="Arial" pitchFamily="34" charset="0"/>
              <a:buChar char="•"/>
            </a:pPr>
            <a:r>
              <a:rPr lang="en-CA" sz="3600" b="1" dirty="0" smtClean="0"/>
              <a:t>Rivers can provide run-of-river hydroelectricity</a:t>
            </a:r>
          </a:p>
          <a:p>
            <a:pPr marL="269875" indent="-215900">
              <a:buFont typeface="Arial" pitchFamily="34" charset="0"/>
              <a:buChar char="•"/>
            </a:pPr>
            <a:r>
              <a:rPr lang="en-CA" sz="3600" b="1" dirty="0" smtClean="0"/>
              <a:t>Ocean currents can turn generators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mailbox://C:/Users/Darryl/AppData/Roaming/Thunderbird/Profiles/y0fv3fee.default/Mail/mail.zenutech.com/Inbox?number=75552997&amp;part=1.11&amp;type=image/jpeg&amp;filename=EcoNomad%203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8" name="AutoShape 4" descr="mailbox://C:/Users/Darryl/AppData/Roaming/Thunderbird/Profiles/y0fv3fee.default/Mail/mail.zenutech.com/Inbox?number=75552997&amp;part=1.11&amp;type=image/jpeg&amp;filename=EcoNomad%203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0" name="AutoShape 6" descr="mailbox://C:/Users/Darryl/AppData/Roaming/Thunderbird/Profiles/y0fv3fee.default/Mail/mail.zenutech.com/Inbox?number=75552997&amp;part=1.11&amp;type=image/jpeg&amp;filename=EcoNomad%203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2" name="AutoShape 8" descr="mailbox://C:/Users/Darryl/AppData/Roaming/Thunderbird/Profiles/y0fv3fee.default/Mail/mail.zenutech.com/Inbox?number=75552997&amp;part=1.11&amp;type=image/jpeg&amp;filename=EcoNomad%203D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791686" cy="50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53732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Utility ‘closet’ for cluster of houses (commercially available now)</a:t>
            </a:r>
            <a:endParaRPr lang="en-CA" sz="36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in the interim: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Reduce oil use and dependence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Clean up the messes oil has already made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Prepare for oil spills to come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Building local energy self-sufficiency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Clean up the messes oil made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80728"/>
            <a:ext cx="3810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712053"/>
            <a:ext cx="8784977" cy="36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40466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Prepare for oil spills yet to come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5878633" cy="37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 algn="ctr"/>
            <a:r>
              <a:rPr lang="en-CA" sz="4400" b="1" dirty="0" smtClean="0"/>
              <a:t>Effective spill recovery in waves, BEFORE the oil hits shore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1484784"/>
            <a:ext cx="2096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2800" b="1" dirty="0" smtClean="0"/>
              <a:t>Extreme </a:t>
            </a:r>
          </a:p>
          <a:p>
            <a:pPr marL="539750" indent="-485775"/>
            <a:r>
              <a:rPr lang="en-CA" sz="2800" b="1" dirty="0" smtClean="0"/>
              <a:t>Spill </a:t>
            </a:r>
          </a:p>
          <a:p>
            <a:pPr marL="539750" indent="-485775"/>
            <a:r>
              <a:rPr lang="en-CA" sz="2800" b="1" dirty="0" smtClean="0"/>
              <a:t>Technology</a:t>
            </a:r>
          </a:p>
          <a:p>
            <a:pPr marL="87313" indent="-33338"/>
            <a:endParaRPr lang="en-CA" sz="2800" b="1" dirty="0" smtClean="0"/>
          </a:p>
          <a:p>
            <a:pPr marL="87313" indent="-33338"/>
            <a:r>
              <a:rPr lang="en-CA" sz="2800" b="1" dirty="0" smtClean="0"/>
              <a:t>Up to 94.4% oil recovery in one pass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CA" b="1" dirty="0" smtClean="0"/>
              <a:t>Remote Energy Security Technologies Collaborative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chemeClr val="tx1"/>
                </a:solidFill>
              </a:rPr>
              <a:t>Integrated Community Solutions</a:t>
            </a:r>
          </a:p>
          <a:p>
            <a:r>
              <a:rPr lang="en-CA" sz="4400" b="1" dirty="0" smtClean="0">
                <a:solidFill>
                  <a:schemeClr val="tx1"/>
                </a:solidFill>
              </a:rPr>
              <a:t>Talk to us, we can help.</a:t>
            </a:r>
            <a:endParaRPr lang="en-CA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restco.ca/RESTCo%20Page%20He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3568" y="69269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costly commodity: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Finite supply = rising prices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Extreme locations / techniques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Pollution: water, air, land, thermal, noise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Carbon dioxide emissions &gt; GHGs &gt; climate change</a:t>
            </a:r>
            <a:endParaRPr lang="en-CA" sz="44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CA" b="1" dirty="0" smtClean="0"/>
              <a:t>Remote Energy Security Technologies Collaborative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chemeClr val="tx1"/>
                </a:solidFill>
              </a:rPr>
              <a:t>Helping remote communities kick their oil addiction</a:t>
            </a:r>
            <a:br>
              <a:rPr lang="en-CA" sz="4400" b="1" dirty="0" smtClean="0">
                <a:solidFill>
                  <a:schemeClr val="tx1"/>
                </a:solidFill>
              </a:rPr>
            </a:br>
            <a:r>
              <a:rPr lang="en-CA" sz="4400" b="1" dirty="0" smtClean="0">
                <a:solidFill>
                  <a:schemeClr val="tx1"/>
                </a:solidFill>
              </a:rPr>
              <a:t>RESTCo.ca</a:t>
            </a:r>
            <a:endParaRPr lang="en-CA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restco.ca/RESTCo%20Page%20He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how much longer can remote communities rely on there being enough, </a:t>
            </a:r>
            <a:br>
              <a:rPr lang="en-CA" sz="4400" b="1" dirty="0" smtClean="0"/>
            </a:br>
            <a:r>
              <a:rPr lang="en-CA" sz="4400" b="1" dirty="0" smtClean="0"/>
              <a:t>at an affordable price, </a:t>
            </a:r>
            <a:r>
              <a:rPr lang="en-CA" sz="4400" b="1" dirty="0"/>
              <a:t/>
            </a:r>
            <a:br>
              <a:rPr lang="en-CA" sz="4400" b="1" dirty="0"/>
            </a:br>
            <a:r>
              <a:rPr lang="en-CA" sz="4400" b="1" dirty="0" smtClean="0"/>
              <a:t>and tolerate the environmental and climate impacts resulting from its use?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use for fuel means: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Reduced Arctic ice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Permafrost melt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Stronger storms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Weather instability </a:t>
            </a:r>
          </a:p>
          <a:p>
            <a:pPr marL="539750" indent="-485775">
              <a:buFont typeface="Arial" pitchFamily="34" charset="0"/>
              <a:buChar char="•"/>
            </a:pPr>
            <a:r>
              <a:rPr lang="en-CA" sz="4400" b="1" dirty="0" smtClean="0"/>
              <a:t>Changing wildlife locations and migration patterns …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85775"/>
            <a:r>
              <a:rPr lang="en-CA" sz="4400" b="1" dirty="0" smtClean="0"/>
              <a:t>Oil – what’s the alternative?</a:t>
            </a:r>
          </a:p>
          <a:p>
            <a:pPr marL="87313" indent="-33338"/>
            <a:endParaRPr lang="en-CA" sz="4400" b="1" dirty="0" smtClean="0"/>
          </a:p>
          <a:p>
            <a:pPr marL="808038">
              <a:tabLst>
                <a:tab pos="5919788" algn="l"/>
                <a:tab pos="7805738" algn="l"/>
              </a:tabLst>
            </a:pPr>
            <a:r>
              <a:rPr lang="en-CA" sz="4400" b="1" dirty="0" smtClean="0"/>
              <a:t>The </a:t>
            </a:r>
            <a:r>
              <a:rPr lang="en-CA" sz="4400" b="1" dirty="0" err="1" smtClean="0"/>
              <a:t>RESTCo</a:t>
            </a:r>
            <a:r>
              <a:rPr lang="en-CA" sz="4400" b="1" dirty="0" smtClean="0"/>
              <a:t> Vision for reducing the oil vulnerability of remote northern communities</a:t>
            </a: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692696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919788" algn="l"/>
                <a:tab pos="7805738" algn="l"/>
              </a:tabLst>
            </a:pPr>
            <a:r>
              <a:rPr lang="en-CA" sz="4400" b="1" dirty="0" smtClean="0"/>
              <a:t>The </a:t>
            </a:r>
            <a:r>
              <a:rPr lang="en-CA" sz="4400" b="1" dirty="0" err="1" smtClean="0"/>
              <a:t>RESTCo</a:t>
            </a:r>
            <a:r>
              <a:rPr lang="en-CA" sz="4400" b="1" dirty="0" smtClean="0"/>
              <a:t> Vision for Energy</a:t>
            </a:r>
          </a:p>
          <a:p>
            <a:pPr marL="742950" indent="-742950">
              <a:buAutoNum type="arabicParenR"/>
              <a:tabLst>
                <a:tab pos="5919788" algn="l"/>
                <a:tab pos="7805738" algn="l"/>
              </a:tabLst>
            </a:pPr>
            <a:r>
              <a:rPr lang="en-CA" sz="4400" b="1" dirty="0" smtClean="0"/>
              <a:t>Energy efficient, healthy housing</a:t>
            </a:r>
          </a:p>
          <a:p>
            <a:pPr marL="742950" indent="-742950">
              <a:buAutoNum type="arabicParenR"/>
              <a:tabLst>
                <a:tab pos="5919788" algn="l"/>
                <a:tab pos="7805738" algn="l"/>
              </a:tabLst>
            </a:pPr>
            <a:r>
              <a:rPr lang="en-CA" sz="4400" b="1" dirty="0" smtClean="0"/>
              <a:t>Efficient electric and hybrid vehicles, useful configurations</a:t>
            </a:r>
          </a:p>
          <a:p>
            <a:pPr marL="742950" indent="-742950">
              <a:buAutoNum type="arabicParenR"/>
              <a:tabLst>
                <a:tab pos="5919788" algn="l"/>
                <a:tab pos="7805738" algn="l"/>
              </a:tabLst>
            </a:pPr>
            <a:r>
              <a:rPr lang="en-CA" sz="4400" b="1" dirty="0" smtClean="0"/>
              <a:t>Integrate local, renewable energy sources</a:t>
            </a:r>
          </a:p>
          <a:p>
            <a:pPr marL="742950" indent="-742950">
              <a:buAutoNum type="arabicParenR"/>
              <a:tabLst>
                <a:tab pos="5919788" algn="l"/>
                <a:tab pos="7805738" algn="l"/>
              </a:tabLst>
            </a:pPr>
            <a:endParaRPr lang="en-CA" sz="4400" b="1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792" y="6209927"/>
            <a:ext cx="1872208" cy="648073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RESTCo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658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801</Words>
  <Application>Microsoft Office PowerPoint</Application>
  <PresentationFormat>On-screen Show (4:3)</PresentationFormat>
  <Paragraphs>148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Remote Energy Security Technologies Collaborative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RESTCo</vt:lpstr>
      <vt:lpstr>Remote Energy Security Technologies Collaborative</vt:lpstr>
      <vt:lpstr>Remote Energy Security Technologies Collaborative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Energy Security Technologies Collaborative</dc:title>
  <dc:creator>Darryl</dc:creator>
  <cp:lastModifiedBy>Darryl</cp:lastModifiedBy>
  <cp:revision>38</cp:revision>
  <dcterms:created xsi:type="dcterms:W3CDTF">2013-12-21T23:59:17Z</dcterms:created>
  <dcterms:modified xsi:type="dcterms:W3CDTF">2014-01-30T17:03:40Z</dcterms:modified>
</cp:coreProperties>
</file>